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8" r:id="rId2"/>
    <p:sldId id="269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5"/>
    <p:restoredTop sz="94667"/>
  </p:normalViewPr>
  <p:slideViewPr>
    <p:cSldViewPr snapToGrid="0" snapToObjects="1">
      <p:cViewPr varScale="1">
        <p:scale>
          <a:sx n="85" d="100"/>
          <a:sy n="85" d="100"/>
        </p:scale>
        <p:origin x="-96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568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76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68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412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93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665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98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321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060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555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3270-6A57-6549-A998-36128652F94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D6299-FCD9-4645-951F-FEBB7E570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621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0835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Health ACEs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111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Accreditation Status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UCAD – External Visit Royal College of Canada in 2 weeks – Q4</a:t>
            </a:r>
          </a:p>
          <a:p>
            <a:pPr marL="0" indent="0">
              <a:buNone/>
            </a:pPr>
            <a:r>
              <a:rPr lang="en-US" dirty="0" smtClean="0"/>
              <a:t>WACCBIP – Applied waiting Cell Biology Society Site visit – Q1</a:t>
            </a:r>
          </a:p>
          <a:p>
            <a:pPr marL="0" indent="0">
              <a:buNone/>
            </a:pPr>
            <a:r>
              <a:rPr lang="en-US" dirty="0" smtClean="0"/>
              <a:t>NTDFB – Identify accrediting bodies – Q1 </a:t>
            </a:r>
          </a:p>
          <a:p>
            <a:pPr marL="0" indent="0">
              <a:buNone/>
            </a:pPr>
            <a:r>
              <a:rPr lang="en-US" dirty="0" smtClean="0"/>
              <a:t>ACEGID – Apply to CAPES – Q2 </a:t>
            </a:r>
          </a:p>
          <a:p>
            <a:pPr marL="0" indent="0">
              <a:buNone/>
            </a:pPr>
            <a:r>
              <a:rPr lang="en-US" dirty="0" smtClean="0"/>
              <a:t>CERHI – Identify accrediting bodies – Q3/4</a:t>
            </a:r>
          </a:p>
          <a:p>
            <a:pPr marL="0" indent="0">
              <a:buNone/>
            </a:pPr>
            <a:r>
              <a:rPr lang="en-US" dirty="0" smtClean="0"/>
              <a:t>ACEPRD – Apply to American pharmaceutical education society – Q1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2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266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Thank You!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25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Applied research generating  diagnostics at centers - ACEGID</a:t>
            </a:r>
          </a:p>
          <a:p>
            <a:r>
              <a:rPr lang="en-US" dirty="0" smtClean="0"/>
              <a:t>Open source training videos  - ACEGID</a:t>
            </a:r>
          </a:p>
          <a:p>
            <a:r>
              <a:rPr lang="en-US" dirty="0" smtClean="0"/>
              <a:t>Strong organizational meetings – CERHI </a:t>
            </a:r>
          </a:p>
          <a:p>
            <a:r>
              <a:rPr lang="en-US" dirty="0" smtClean="0"/>
              <a:t>Grant Revenue – WACCBIP </a:t>
            </a:r>
          </a:p>
          <a:p>
            <a:r>
              <a:rPr lang="en-US" dirty="0" smtClean="0"/>
              <a:t>High publication rates – WACCBIP/ACEGID/PRD</a:t>
            </a:r>
          </a:p>
          <a:p>
            <a:r>
              <a:rPr lang="en-US" dirty="0" smtClean="0"/>
              <a:t>Regional Student Recruitment – NTDFB/SAEMF</a:t>
            </a:r>
          </a:p>
          <a:p>
            <a:r>
              <a:rPr lang="en-US" dirty="0" smtClean="0"/>
              <a:t>Gambia collaboration – CERHI/PRD</a:t>
            </a:r>
          </a:p>
          <a:p>
            <a:r>
              <a:rPr lang="en-US" dirty="0" smtClean="0"/>
              <a:t>Take into consideration Environmental/Social Safe Guards for construction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91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Problem Solving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D</a:t>
            </a:r>
            <a:r>
              <a:rPr lang="en-US" sz="4000" dirty="0" smtClean="0"/>
              <a:t>efine your problem: </a:t>
            </a:r>
          </a:p>
          <a:p>
            <a:pPr lvl="1"/>
            <a:r>
              <a:rPr lang="en-US" sz="3600" dirty="0" smtClean="0"/>
              <a:t>Recruitment </a:t>
            </a:r>
          </a:p>
          <a:p>
            <a:pPr lvl="1"/>
            <a:r>
              <a:rPr lang="en-US" sz="3600" dirty="0" smtClean="0"/>
              <a:t>Incentives for faculty/allocation of center resources  </a:t>
            </a:r>
          </a:p>
          <a:p>
            <a:pPr lvl="1"/>
            <a:r>
              <a:rPr lang="en-US" sz="3600" dirty="0" smtClean="0"/>
              <a:t>Industry partners/internship development </a:t>
            </a:r>
          </a:p>
          <a:p>
            <a:pPr lvl="1"/>
            <a:r>
              <a:rPr lang="en-US" sz="3600" dirty="0" smtClean="0"/>
              <a:t>Revenue Generation </a:t>
            </a:r>
          </a:p>
          <a:p>
            <a:pPr lvl="1"/>
            <a:r>
              <a:rPr lang="en-US" sz="3600" dirty="0" smtClean="0"/>
              <a:t>Efficient Center Operations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41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432748" y="4991725"/>
            <a:ext cx="737516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417757" y="764498"/>
            <a:ext cx="29981" cy="424221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840407" y="2631688"/>
            <a:ext cx="6967501" cy="22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20328" y="764498"/>
            <a:ext cx="0" cy="3740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46166" y="5352585"/>
            <a:ext cx="1061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Hard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50475" y="5231263"/>
            <a:ext cx="1061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63346" y="4673946"/>
            <a:ext cx="1061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Cost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63345" y="764498"/>
            <a:ext cx="1225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High Cost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9216" y="4320427"/>
            <a:ext cx="1061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OOMC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0526" y="2798956"/>
            <a:ext cx="758283" cy="78058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21932" y="764498"/>
            <a:ext cx="758283" cy="78058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7321" y="4991725"/>
            <a:ext cx="737626" cy="67711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7321" y="244929"/>
            <a:ext cx="2368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Methods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359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2" y="365125"/>
            <a:ext cx="9557657" cy="1325563"/>
          </a:xfrm>
        </p:spPr>
        <p:txBody>
          <a:bodyPr/>
          <a:lstStyle/>
          <a:p>
            <a:r>
              <a:rPr lang="en-US" b="1" dirty="0" smtClean="0"/>
              <a:t>Revenue Generation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42" y="1825625"/>
            <a:ext cx="5878287" cy="4351338"/>
          </a:xfrm>
        </p:spPr>
        <p:txBody>
          <a:bodyPr/>
          <a:lstStyle/>
          <a:p>
            <a:r>
              <a:rPr lang="en-US" smtClean="0"/>
              <a:t>Short </a:t>
            </a:r>
            <a:r>
              <a:rPr lang="en-US" smtClean="0"/>
              <a:t>Courses, </a:t>
            </a:r>
            <a:r>
              <a:rPr lang="en-US" dirty="0" smtClean="0"/>
              <a:t>Workshops (EL) </a:t>
            </a:r>
          </a:p>
          <a:p>
            <a:r>
              <a:rPr lang="en-US" dirty="0" smtClean="0"/>
              <a:t>Fees for specialized analysis (EH) </a:t>
            </a:r>
          </a:p>
          <a:p>
            <a:r>
              <a:rPr lang="en-US" dirty="0" smtClean="0"/>
              <a:t>Tuition payments (EH) </a:t>
            </a:r>
          </a:p>
          <a:p>
            <a:r>
              <a:rPr lang="en-US" dirty="0" smtClean="0"/>
              <a:t>Grant obtaining (LH)</a:t>
            </a:r>
          </a:p>
          <a:p>
            <a:r>
              <a:rPr lang="en-US" dirty="0" smtClean="0"/>
              <a:t>Private Sector Support (LH) </a:t>
            </a:r>
          </a:p>
          <a:p>
            <a:r>
              <a:rPr lang="en-US" dirty="0" smtClean="0"/>
              <a:t>Consultancy (LH)  </a:t>
            </a:r>
          </a:p>
          <a:p>
            <a:r>
              <a:rPr lang="en-US" dirty="0" smtClean="0"/>
              <a:t>Product Development (HH) </a:t>
            </a:r>
          </a:p>
          <a:p>
            <a:r>
              <a:rPr lang="en-US" dirty="0" smtClean="0"/>
              <a:t>Patents (HH)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91934" y="1825625"/>
            <a:ext cx="48986" cy="4477204"/>
          </a:xfrm>
          <a:prstGeom prst="straightConnector1">
            <a:avLst/>
          </a:prstGeom>
          <a:ln w="1270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1257300"/>
            <a:ext cx="158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EASY/Low Cost 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984" y="6317156"/>
            <a:ext cx="19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Hard/High </a:t>
            </a:r>
            <a:r>
              <a:rPr lang="en-US" dirty="0" smtClean="0"/>
              <a:t>Cost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15300" y="3984171"/>
            <a:ext cx="35759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OOMC: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Institutional support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Tuition fee shares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Share of IGR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 resources sharing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85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2" y="365125"/>
            <a:ext cx="9557657" cy="1325563"/>
          </a:xfrm>
        </p:spPr>
        <p:txBody>
          <a:bodyPr/>
          <a:lstStyle/>
          <a:p>
            <a:r>
              <a:rPr lang="en-US" b="1" dirty="0" smtClean="0"/>
              <a:t>Industry Partnership/Internship Dev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42" y="1825625"/>
            <a:ext cx="5878287" cy="4351338"/>
          </a:xfrm>
        </p:spPr>
        <p:txBody>
          <a:bodyPr/>
          <a:lstStyle/>
          <a:p>
            <a:r>
              <a:rPr lang="en-US" dirty="0" smtClean="0"/>
              <a:t>National Partners (EL) NIMR/</a:t>
            </a:r>
            <a:r>
              <a:rPr lang="en-US" dirty="0" err="1" smtClean="0"/>
              <a:t>Luce</a:t>
            </a:r>
            <a:endParaRPr lang="en-US" dirty="0" smtClean="0"/>
          </a:p>
          <a:p>
            <a:r>
              <a:rPr lang="en-US" dirty="0" smtClean="0"/>
              <a:t>Industry (EL) </a:t>
            </a:r>
            <a:r>
              <a:rPr lang="en-US" dirty="0" err="1" smtClean="0"/>
              <a:t>Danon</a:t>
            </a:r>
            <a:r>
              <a:rPr lang="en-US" dirty="0" smtClean="0"/>
              <a:t>/Nestle</a:t>
            </a:r>
          </a:p>
          <a:p>
            <a:r>
              <a:rPr lang="en-US" dirty="0" smtClean="0"/>
              <a:t>Internships (EL) Hospitals </a:t>
            </a:r>
          </a:p>
          <a:p>
            <a:r>
              <a:rPr lang="en-US" dirty="0" smtClean="0"/>
              <a:t>International Agency (EH) WHO, NGO, MOH</a:t>
            </a:r>
          </a:p>
          <a:p>
            <a:r>
              <a:rPr lang="en-US" dirty="0" smtClean="0"/>
              <a:t>Industry (EH) GE/Thompson Reuters </a:t>
            </a:r>
          </a:p>
          <a:p>
            <a:r>
              <a:rPr lang="en-US" dirty="0" smtClean="0"/>
              <a:t>International partner (HH) </a:t>
            </a:r>
          </a:p>
          <a:p>
            <a:pPr lvl="1"/>
            <a:r>
              <a:rPr lang="en-US" dirty="0" smtClean="0"/>
              <a:t>Broad/Bremen/Harvard/Lyon/Wash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91934" y="1825625"/>
            <a:ext cx="48986" cy="4477204"/>
          </a:xfrm>
          <a:prstGeom prst="straightConnector1">
            <a:avLst/>
          </a:prstGeom>
          <a:ln w="1270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1257300"/>
            <a:ext cx="158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EASY/Low Cost 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984" y="6317156"/>
            <a:ext cx="19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Hard/High </a:t>
            </a:r>
            <a:r>
              <a:rPr lang="en-US" dirty="0" smtClean="0"/>
              <a:t>Cost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906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2" y="365125"/>
            <a:ext cx="9557657" cy="1325563"/>
          </a:xfrm>
        </p:spPr>
        <p:txBody>
          <a:bodyPr/>
          <a:lstStyle/>
          <a:p>
            <a:r>
              <a:rPr lang="en-US" b="1" dirty="0" smtClean="0"/>
              <a:t>Incentivizing Faculty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42" y="1825625"/>
            <a:ext cx="5878287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 to center facilities (EL) </a:t>
            </a:r>
          </a:p>
          <a:p>
            <a:r>
              <a:rPr lang="en-US" dirty="0" smtClean="0"/>
              <a:t>Inclusion of faculty members in short courses (EL) </a:t>
            </a:r>
          </a:p>
          <a:p>
            <a:r>
              <a:rPr lang="en-US" dirty="0" smtClean="0"/>
              <a:t>Faculty program travels (EH) </a:t>
            </a:r>
          </a:p>
          <a:p>
            <a:r>
              <a:rPr lang="en-US" dirty="0" smtClean="0"/>
              <a:t>Publication costs for high impact journals (EH) </a:t>
            </a:r>
          </a:p>
          <a:p>
            <a:r>
              <a:rPr lang="en-US" dirty="0" smtClean="0"/>
              <a:t>Research support – reagents (EH) </a:t>
            </a:r>
          </a:p>
          <a:p>
            <a:r>
              <a:rPr lang="en-US" dirty="0" smtClean="0"/>
              <a:t>Conference Attendance (EH) </a:t>
            </a:r>
          </a:p>
          <a:p>
            <a:r>
              <a:rPr lang="en-US" dirty="0" smtClean="0"/>
              <a:t>Increase revenue generation/sharing the resources (HH) 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91934" y="1825625"/>
            <a:ext cx="48986" cy="4477204"/>
          </a:xfrm>
          <a:prstGeom prst="straightConnector1">
            <a:avLst/>
          </a:prstGeom>
          <a:ln w="1270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1257300"/>
            <a:ext cx="158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EASY/Low Cost 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984" y="6317156"/>
            <a:ext cx="19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Hard/High </a:t>
            </a:r>
            <a:r>
              <a:rPr lang="en-US" dirty="0" smtClean="0"/>
              <a:t>Cost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62257" y="4065814"/>
            <a:ext cx="3412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OOMC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Bonus/honorarium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20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2" y="365125"/>
            <a:ext cx="9557657" cy="1325563"/>
          </a:xfrm>
        </p:spPr>
        <p:txBody>
          <a:bodyPr/>
          <a:lstStyle/>
          <a:p>
            <a:r>
              <a:rPr lang="en-US" b="1" dirty="0" smtClean="0"/>
              <a:t>Student Recruitment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42" y="1825625"/>
            <a:ext cx="5878287" cy="4351338"/>
          </a:xfrm>
        </p:spPr>
        <p:txBody>
          <a:bodyPr/>
          <a:lstStyle/>
          <a:p>
            <a:r>
              <a:rPr lang="en-US" dirty="0" smtClean="0"/>
              <a:t>Focus on female ratio (EL) </a:t>
            </a:r>
          </a:p>
          <a:p>
            <a:r>
              <a:rPr lang="en-US" dirty="0" smtClean="0"/>
              <a:t>Publicity – websites (EL) </a:t>
            </a:r>
          </a:p>
          <a:p>
            <a:r>
              <a:rPr lang="en-US" dirty="0" smtClean="0"/>
              <a:t>Advocacy – conferences, posters (EL) </a:t>
            </a:r>
          </a:p>
          <a:p>
            <a:r>
              <a:rPr lang="en-US" dirty="0" smtClean="0"/>
              <a:t>Relocation/</a:t>
            </a:r>
            <a:r>
              <a:rPr lang="en-US" dirty="0" err="1" smtClean="0"/>
              <a:t>accomdations</a:t>
            </a:r>
            <a:r>
              <a:rPr lang="en-US" dirty="0" smtClean="0"/>
              <a:t> (EH) </a:t>
            </a:r>
          </a:p>
          <a:p>
            <a:r>
              <a:rPr lang="en-US" dirty="0" smtClean="0"/>
              <a:t>Disabled students (HH)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91934" y="1825625"/>
            <a:ext cx="48986" cy="4477204"/>
          </a:xfrm>
          <a:prstGeom prst="straightConnector1">
            <a:avLst/>
          </a:prstGeom>
          <a:ln w="1270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1257300"/>
            <a:ext cx="158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EASY/Low Cost 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984" y="6317156"/>
            <a:ext cx="19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Hard/High </a:t>
            </a:r>
            <a:r>
              <a:rPr lang="en-US" dirty="0" smtClean="0"/>
              <a:t>Cost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62257" y="4065814"/>
            <a:ext cx="3412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OOMC:</a:t>
            </a:r>
          </a:p>
          <a:p>
            <a:r>
              <a:rPr lang="en-US" dirty="0" smtClean="0"/>
              <a:t>Faculty recruitment</a:t>
            </a:r>
          </a:p>
          <a:p>
            <a:r>
              <a:rPr lang="en-US" dirty="0" smtClean="0"/>
              <a:t>Staff Recruitment </a:t>
            </a:r>
          </a:p>
          <a:p>
            <a:r>
              <a:rPr lang="en-US" dirty="0" smtClean="0"/>
              <a:t>Qualifications </a:t>
            </a:r>
          </a:p>
          <a:p>
            <a:r>
              <a:rPr lang="en-US" dirty="0" smtClean="0"/>
              <a:t>School Fees  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75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2" y="365125"/>
            <a:ext cx="9557657" cy="1325563"/>
          </a:xfrm>
        </p:spPr>
        <p:txBody>
          <a:bodyPr/>
          <a:lstStyle/>
          <a:p>
            <a:r>
              <a:rPr lang="en-US" b="1" dirty="0" smtClean="0"/>
              <a:t>Administrative/Operations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41" y="1825625"/>
            <a:ext cx="8572501" cy="4351338"/>
          </a:xfrm>
        </p:spPr>
        <p:txBody>
          <a:bodyPr numCol="2">
            <a:normAutofit fontScale="62500" lnSpcReduction="20000"/>
          </a:bodyPr>
          <a:lstStyle/>
          <a:p>
            <a:r>
              <a:rPr lang="en-US" sz="4000" dirty="0" smtClean="0"/>
              <a:t>Too many meetings (EL) </a:t>
            </a:r>
          </a:p>
          <a:p>
            <a:r>
              <a:rPr lang="en-US" sz="4000" dirty="0" smtClean="0"/>
              <a:t>Lack of technical specifications (EL) </a:t>
            </a:r>
          </a:p>
          <a:p>
            <a:r>
              <a:rPr lang="en-US" sz="4000" dirty="0" smtClean="0"/>
              <a:t>Clashes of schedules/duties Acct vs. Procurement (EL) </a:t>
            </a:r>
          </a:p>
          <a:p>
            <a:r>
              <a:rPr lang="en-US" sz="4000" dirty="0" smtClean="0"/>
              <a:t>PMC decision implementation slow (EL) </a:t>
            </a:r>
            <a:endParaRPr lang="en-US" sz="4000" dirty="0"/>
          </a:p>
          <a:p>
            <a:r>
              <a:rPr lang="en-US" sz="4000" dirty="0" smtClean="0"/>
              <a:t>Inefficient communication WB w/ACE use program staff (EL) </a:t>
            </a:r>
          </a:p>
          <a:p>
            <a:r>
              <a:rPr lang="en-US" sz="4000" dirty="0" smtClean="0"/>
              <a:t>Procurement Delays (LH) </a:t>
            </a:r>
          </a:p>
          <a:p>
            <a:r>
              <a:rPr lang="en-US" sz="4000" dirty="0" smtClean="0"/>
              <a:t>Procurement threshold – center leader limits vary (LH) </a:t>
            </a:r>
          </a:p>
          <a:p>
            <a:r>
              <a:rPr lang="en-US" sz="4000" dirty="0" smtClean="0"/>
              <a:t>High jack of the procurement process by university system (LH)</a:t>
            </a:r>
          </a:p>
          <a:p>
            <a:r>
              <a:rPr lang="en-US" sz="4000" dirty="0" smtClean="0"/>
              <a:t>Mobility – personal vehicle use (LH) </a:t>
            </a:r>
          </a:p>
          <a:p>
            <a:r>
              <a:rPr lang="en-US" sz="4000" dirty="0" smtClean="0"/>
              <a:t>Communication needs (LH) </a:t>
            </a:r>
          </a:p>
          <a:p>
            <a:r>
              <a:rPr lang="en-US" sz="4000" dirty="0" smtClean="0"/>
              <a:t>Work Overload - additional staff needed (EH)</a:t>
            </a:r>
          </a:p>
          <a:p>
            <a:r>
              <a:rPr lang="en-US" sz="4000" dirty="0" smtClean="0"/>
              <a:t>Working Tools – computers/printers/VC/Media (EH) </a:t>
            </a:r>
          </a:p>
          <a:p>
            <a:r>
              <a:rPr lang="en-US" sz="4000" dirty="0" smtClean="0"/>
              <a:t>Importation Challenges (HH) </a:t>
            </a:r>
          </a:p>
          <a:p>
            <a:r>
              <a:rPr lang="en-US" sz="4000" dirty="0" smtClean="0"/>
              <a:t>Currency (HH) 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91934" y="1825625"/>
            <a:ext cx="48986" cy="4477204"/>
          </a:xfrm>
          <a:prstGeom prst="straightConnector1">
            <a:avLst/>
          </a:prstGeom>
          <a:ln w="1270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1257300"/>
            <a:ext cx="158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EASY/Low Cost 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984" y="6317156"/>
            <a:ext cx="19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Hard/High </a:t>
            </a:r>
            <a:r>
              <a:rPr lang="en-US" dirty="0" smtClean="0"/>
              <a:t>Cost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10799" y="51613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OOMC:</a:t>
            </a:r>
          </a:p>
          <a:p>
            <a:r>
              <a:rPr lang="en-US" dirty="0" err="1" smtClean="0"/>
              <a:t>Beauracratic</a:t>
            </a:r>
            <a:r>
              <a:rPr lang="en-US" dirty="0" smtClean="0"/>
              <a:t> bottle neck </a:t>
            </a:r>
          </a:p>
          <a:p>
            <a:r>
              <a:rPr lang="en-US" dirty="0" smtClean="0"/>
              <a:t>motivated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03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537</Words>
  <Application>Microsoft Macintosh PowerPoint</Application>
  <PresentationFormat>Custom</PresentationFormat>
  <Paragraphs>105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Health ACEs</vt:lpstr>
      <vt:lpstr>Take Aways </vt:lpstr>
      <vt:lpstr>Group Problem Solving</vt:lpstr>
      <vt:lpstr>Slide 4</vt:lpstr>
      <vt:lpstr>Revenue Generation </vt:lpstr>
      <vt:lpstr>Industry Partnership/Internship Dev</vt:lpstr>
      <vt:lpstr>Incentivizing Faculty</vt:lpstr>
      <vt:lpstr>Student Recruitment </vt:lpstr>
      <vt:lpstr>Administrative/Operations </vt:lpstr>
      <vt:lpstr>Accreditation Status  </vt:lpstr>
      <vt:lpstr>Thank You!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Niescierenko</dc:creator>
  <cp:lastModifiedBy>Christian Happi</cp:lastModifiedBy>
  <cp:revision>10</cp:revision>
  <dcterms:created xsi:type="dcterms:W3CDTF">2015-11-18T13:46:16Z</dcterms:created>
  <dcterms:modified xsi:type="dcterms:W3CDTF">2015-11-18T13:50:54Z</dcterms:modified>
</cp:coreProperties>
</file>